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10"/>
  </p:notesMasterIdLst>
  <p:sldIdLst>
    <p:sldId id="520" r:id="rId2"/>
    <p:sldId id="512" r:id="rId3"/>
    <p:sldId id="517" r:id="rId4"/>
    <p:sldId id="518" r:id="rId5"/>
    <p:sldId id="519" r:id="rId6"/>
    <p:sldId id="529" r:id="rId7"/>
    <p:sldId id="528" r:id="rId8"/>
    <p:sldId id="527" r:id="rId9"/>
  </p:sldIdLst>
  <p:sldSz cx="12192000" cy="6858000"/>
  <p:notesSz cx="6797675" cy="992822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olos Text" panose="020B0604020202020204" charset="0"/>
      <p:regular r:id="rId15"/>
      <p:bold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E61"/>
    <a:srgbClr val="D8ECAA"/>
    <a:srgbClr val="D0EBB3"/>
    <a:srgbClr val="79FFB6"/>
    <a:srgbClr val="CDFFE4"/>
    <a:srgbClr val="FFB9B9"/>
    <a:srgbClr val="FFE1E1"/>
    <a:srgbClr val="FFF8E1"/>
    <a:srgbClr val="FFF1C5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8" autoAdjust="0"/>
    <p:restoredTop sz="59443" autoAdjust="0"/>
  </p:normalViewPr>
  <p:slideViewPr>
    <p:cSldViewPr snapToGrid="0">
      <p:cViewPr>
        <p:scale>
          <a:sx n="112" d="100"/>
          <a:sy n="112" d="100"/>
        </p:scale>
        <p:origin x="522" y="120"/>
      </p:cViewPr>
      <p:guideLst>
        <p:guide orient="horz" pos="527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olos Text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olos Text" panose="020B0503020202020204" pitchFamily="34" charset="0"/>
              </a:defRPr>
            </a:lvl1pPr>
          </a:lstStyle>
          <a:p>
            <a:fld id="{3060417C-DB5E-4138-9AC4-4803921C546D}" type="datetimeFigureOut">
              <a:rPr lang="ru-RU" smtClean="0"/>
              <a:pPr/>
              <a:t>25.03.2025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olos Text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olos Text" panose="020B0503020202020204" pitchFamily="34" charset="0"/>
              </a:defRPr>
            </a:lvl1pPr>
          </a:lstStyle>
          <a:p>
            <a:fld id="{0BEAF0D0-AF07-4E5D-A6A0-4E0E1B0CE4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5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0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A48A9E-B7EE-7A17-DC25-EC561037217B}"/>
              </a:ext>
            </a:extLst>
          </p:cNvPr>
          <p:cNvSpPr/>
          <p:nvPr userDrawn="1"/>
        </p:nvSpPr>
        <p:spPr>
          <a:xfrm>
            <a:off x="-9525" y="0"/>
            <a:ext cx="560388" cy="63087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47" y="192478"/>
            <a:ext cx="10004077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lang="ru-RU" sz="1600" b="1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1EC7472C-9B3D-6C07-49B9-DBD24EFD0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37" y="102988"/>
            <a:ext cx="331788" cy="34488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2FD8EC-6A87-1FB0-543A-25D2BF867D9D}"/>
              </a:ext>
            </a:extLst>
          </p:cNvPr>
          <p:cNvSpPr txBox="1"/>
          <p:nvPr userDrawn="1"/>
        </p:nvSpPr>
        <p:spPr>
          <a:xfrm rot="16200000">
            <a:off x="-828938" y="4896034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ОПЕРАТИВНОЕ СОВЕЩАНИЕ</a:t>
            </a:r>
          </a:p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 smtClean="0">
                <a:solidFill>
                  <a:schemeClr val="accent1"/>
                </a:solidFill>
                <a:ea typeface="Golos Text" panose="020B0503020202020204" pitchFamily="34" charset="0"/>
              </a:rPr>
              <a:t>19.08.2024</a:t>
            </a:r>
            <a:endParaRPr lang="ru-RU" sz="1000" b="1" cap="all" spc="-50" baseline="0" dirty="0">
              <a:solidFill>
                <a:schemeClr val="accent1"/>
              </a:solidFill>
              <a:ea typeface="Golos Text" panose="020B0503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CA74C32-ACB1-951D-81F5-990CA0862D7A}"/>
              </a:ext>
            </a:extLst>
          </p:cNvPr>
          <p:cNvCxnSpPr/>
          <p:nvPr userDrawn="1"/>
        </p:nvCxnSpPr>
        <p:spPr>
          <a:xfrm>
            <a:off x="-9525" y="4019550"/>
            <a:ext cx="560388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/>
            </a:solidFill>
            <a:prstDash val="solid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9351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 снос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27D606-3F67-D5E6-EC71-6DC7C5C30579}"/>
              </a:ext>
            </a:extLst>
          </p:cNvPr>
          <p:cNvSpPr/>
          <p:nvPr userDrawn="1"/>
        </p:nvSpPr>
        <p:spPr>
          <a:xfrm>
            <a:off x="-9525" y="0"/>
            <a:ext cx="560388" cy="63087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1E87950-3614-A0A0-4167-20CAB27E7953}"/>
              </a:ext>
            </a:extLst>
          </p:cNvPr>
          <p:cNvSpPr/>
          <p:nvPr userDrawn="1"/>
        </p:nvSpPr>
        <p:spPr>
          <a:xfrm>
            <a:off x="-9525" y="6315075"/>
            <a:ext cx="4305300" cy="542925"/>
          </a:xfrm>
          <a:custGeom>
            <a:avLst/>
            <a:gdLst>
              <a:gd name="connsiteX0" fmla="*/ 0 w 4305300"/>
              <a:gd name="connsiteY0" fmla="*/ 0 h 542925"/>
              <a:gd name="connsiteX1" fmla="*/ 571500 w 4305300"/>
              <a:gd name="connsiteY1" fmla="*/ 0 h 542925"/>
              <a:gd name="connsiteX2" fmla="*/ 4305300 w 4305300"/>
              <a:gd name="connsiteY2" fmla="*/ 542925 h 542925"/>
              <a:gd name="connsiteX3" fmla="*/ 0 w 4305300"/>
              <a:gd name="connsiteY3" fmla="*/ 542925 h 542925"/>
              <a:gd name="connsiteX4" fmla="*/ 0 w 4305300"/>
              <a:gd name="connsiteY4" fmla="*/ 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0" h="542925">
                <a:moveTo>
                  <a:pt x="0" y="0"/>
                </a:moveTo>
                <a:lnTo>
                  <a:pt x="571500" y="0"/>
                </a:lnTo>
                <a:lnTo>
                  <a:pt x="4305300" y="542925"/>
                </a:lnTo>
                <a:lnTo>
                  <a:pt x="0" y="5429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1EC7472C-9B3D-6C07-49B9-DBD24EFD0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37" y="102988"/>
            <a:ext cx="331788" cy="34488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2010541B-5266-4C88-EF4A-5287EA5AC6B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991" y="5972175"/>
            <a:ext cx="2863967" cy="6556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* — </a:t>
            </a:r>
            <a:r>
              <a:rPr lang="ru-RU" dirty="0"/>
              <a:t>сноска</a:t>
            </a:r>
          </a:p>
        </p:txBody>
      </p:sp>
      <p:sp>
        <p:nvSpPr>
          <p:cNvPr id="3" name="Title 6">
            <a:extLst>
              <a:ext uri="{FF2B5EF4-FFF2-40B4-BE49-F238E27FC236}">
                <a16:creationId xmlns="" xmlns:a16="http://schemas.microsoft.com/office/drawing/2014/main" id="{2221D979-641B-9C3E-4168-1834AE40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47" y="192478"/>
            <a:ext cx="10239467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lang="ru-RU" sz="1600" b="1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B5807B-E050-9A04-E776-833A92BA84EF}"/>
              </a:ext>
            </a:extLst>
          </p:cNvPr>
          <p:cNvSpPr txBox="1"/>
          <p:nvPr userDrawn="1"/>
        </p:nvSpPr>
        <p:spPr>
          <a:xfrm rot="16200000">
            <a:off x="-828938" y="4896034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ФИНАНСОВОЕ ОБЕСПЕЧЕНИЕ </a:t>
            </a:r>
            <a:b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</a:b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ФНС РОССИИ </a:t>
            </a:r>
            <a:r>
              <a:rPr lang="ru-RU" sz="1000" b="1" cap="all" spc="-50" baseline="0" dirty="0">
                <a:solidFill>
                  <a:schemeClr val="accent1"/>
                </a:solidFill>
                <a:ea typeface="Golos Text" panose="020B0503020202020204" pitchFamily="34" charset="0"/>
              </a:rPr>
              <a:t>В 2025 – 2027 годах</a:t>
            </a:r>
          </a:p>
        </p:txBody>
      </p:sp>
    </p:spTree>
    <p:extLst>
      <p:ext uri="{BB962C8B-B14F-4D97-AF65-F5344CB8AC3E}">
        <p14:creationId xmlns:p14="http://schemas.microsoft.com/office/powerpoint/2010/main" val="22043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6FCE374-540F-21E1-B8E3-96B2D4BDE96C}"/>
              </a:ext>
            </a:extLst>
          </p:cNvPr>
          <p:cNvSpPr/>
          <p:nvPr userDrawn="1"/>
        </p:nvSpPr>
        <p:spPr>
          <a:xfrm>
            <a:off x="0" y="0"/>
            <a:ext cx="2628900" cy="6858000"/>
          </a:xfrm>
          <a:prstGeom prst="rect">
            <a:avLst/>
          </a:prstGeom>
          <a:solidFill>
            <a:schemeClr val="accent6"/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757DE8C-3834-DE78-5803-6B2628D4E75A}"/>
              </a:ext>
            </a:extLst>
          </p:cNvPr>
          <p:cNvSpPr/>
          <p:nvPr userDrawn="1"/>
        </p:nvSpPr>
        <p:spPr>
          <a:xfrm>
            <a:off x="2628899" y="1"/>
            <a:ext cx="5138278" cy="6857999"/>
          </a:xfrm>
          <a:custGeom>
            <a:avLst/>
            <a:gdLst>
              <a:gd name="connsiteX0" fmla="*/ 0 w 5138278"/>
              <a:gd name="connsiteY0" fmla="*/ 0 h 6857999"/>
              <a:gd name="connsiteX1" fmla="*/ 5138278 w 5138278"/>
              <a:gd name="connsiteY1" fmla="*/ 0 h 6857999"/>
              <a:gd name="connsiteX2" fmla="*/ 729260 w 5138278"/>
              <a:gd name="connsiteY2" fmla="*/ 641744 h 6857999"/>
              <a:gd name="connsiteX3" fmla="*/ 729260 w 5138278"/>
              <a:gd name="connsiteY3" fmla="*/ 6228617 h 6857999"/>
              <a:gd name="connsiteX4" fmla="*/ 4974731 w 5138278"/>
              <a:gd name="connsiteY4" fmla="*/ 6857999 h 6857999"/>
              <a:gd name="connsiteX5" fmla="*/ 0 w 5138278"/>
              <a:gd name="connsiteY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8278" h="6857999">
                <a:moveTo>
                  <a:pt x="0" y="0"/>
                </a:moveTo>
                <a:lnTo>
                  <a:pt x="5138278" y="0"/>
                </a:lnTo>
                <a:lnTo>
                  <a:pt x="729260" y="641744"/>
                </a:lnTo>
                <a:lnTo>
                  <a:pt x="729260" y="6228617"/>
                </a:lnTo>
                <a:lnTo>
                  <a:pt x="497473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36FCBEA-7CB6-2731-2154-F08D4AFD6E6B}"/>
              </a:ext>
            </a:extLst>
          </p:cNvPr>
          <p:cNvGrpSpPr/>
          <p:nvPr userDrawn="1"/>
        </p:nvGrpSpPr>
        <p:grpSpPr>
          <a:xfrm>
            <a:off x="0" y="0"/>
            <a:ext cx="550862" cy="550862"/>
            <a:chOff x="11641138" y="5205414"/>
            <a:chExt cx="550862" cy="550862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5325DF2-8AB5-AE36-E39D-2122AAB85A78}"/>
                </a:ext>
              </a:extLst>
            </p:cNvPr>
            <p:cNvSpPr/>
            <p:nvPr userDrawn="1"/>
          </p:nvSpPr>
          <p:spPr>
            <a:xfrm>
              <a:off x="11641138" y="5205414"/>
              <a:ext cx="550862" cy="55086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Graphic 3">
              <a:extLst>
                <a:ext uri="{FF2B5EF4-FFF2-40B4-BE49-F238E27FC236}">
                  <a16:creationId xmlns="" xmlns:a16="http://schemas.microsoft.com/office/drawing/2014/main" id="{1EC7472C-9B3D-6C07-49B9-DBD24EFD0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50675" y="5308402"/>
              <a:ext cx="331788" cy="344886"/>
            </a:xfrm>
            <a:prstGeom prst="rect">
              <a:avLst/>
            </a:prstGeom>
          </p:spPr>
        </p:pic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60E1F1-1DDA-8682-CAFF-211FA5461D2C}"/>
              </a:ext>
            </a:extLst>
          </p:cNvPr>
          <p:cNvSpPr txBox="1"/>
          <p:nvPr userDrawn="1"/>
        </p:nvSpPr>
        <p:spPr>
          <a:xfrm rot="16200000">
            <a:off x="-828938" y="4896034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ФИНАНСОВОЕ ОБЕСПЕЧЕНИЕ </a:t>
            </a:r>
            <a:b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</a:b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ФНС РОССИИ </a:t>
            </a:r>
            <a:r>
              <a:rPr lang="ru-RU" sz="1000" b="1" cap="all" spc="-50" baseline="0" dirty="0">
                <a:solidFill>
                  <a:schemeClr val="accent1"/>
                </a:solidFill>
                <a:ea typeface="Golos Text" panose="020B0503020202020204" pitchFamily="34" charset="0"/>
              </a:rPr>
              <a:t>В 2025 – 2027 годах</a:t>
            </a:r>
          </a:p>
        </p:txBody>
      </p:sp>
    </p:spTree>
    <p:extLst>
      <p:ext uri="{BB962C8B-B14F-4D97-AF65-F5344CB8AC3E}">
        <p14:creationId xmlns:p14="http://schemas.microsoft.com/office/powerpoint/2010/main" val="29879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6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33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2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nalog.gov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ogin.consultant.ru/link/?req=doc&amp;base=LAW&amp;n=1499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21053" y="3429000"/>
            <a:ext cx="10669961" cy="14962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12352">
              <a:lnSpc>
                <a:spcPct val="100000"/>
              </a:lnSpc>
              <a:defRPr/>
            </a:pP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Представление 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налоговой отчетности </a:t>
            </a: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сервис </a:t>
            </a:r>
            <a:endParaRPr lang="ru-RU" sz="2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012352">
              <a:lnSpc>
                <a:spcPct val="100000"/>
              </a:lnSpc>
              <a:defRPr/>
            </a:pP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Личный кабинет </a:t>
            </a: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индивидуального предпринимателя»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0214" y="2850347"/>
            <a:ext cx="7998708" cy="793015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УПРАВЛЕНИЕ ФЕДЕРАЛЬНОЙ НАЛОГОВОЙ СЛУЖБЫ ПО Г. СЕВАСТОПОЛЮ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11" y="870332"/>
            <a:ext cx="1898883" cy="198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4783" y="5161712"/>
            <a:ext cx="7254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Докладчик: заместитель начальника отдела  </a:t>
            </a:r>
            <a:endParaRPr lang="ru-RU" altLang="ru-RU" b="1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оказания </a:t>
            </a:r>
            <a:r>
              <a:rPr lang="ru-RU" altLang="ru-RU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государственных услуг Капустина Ю.И.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2025 </a:t>
            </a:r>
            <a:r>
              <a:rPr lang="ru-RU" altLang="ru-RU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год</a:t>
            </a:r>
            <a:endParaRPr lang="ru-RU" altLang="ru-RU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9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47" y="192478"/>
            <a:ext cx="10004077" cy="22159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Интернет-сервис «личный кабинет индивидуального предпринимателя»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828937" y="2533567"/>
            <a:ext cx="220874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1219170">
              <a:lnSpc>
                <a:spcPct val="80000"/>
              </a:lnSpc>
              <a:defRPr/>
            </a:pP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Капустина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юлия</a:t>
            </a: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ивановна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graphicFrame>
        <p:nvGraphicFramePr>
          <p:cNvPr id="10" name="Таблица 30">
            <a:extLst>
              <a:ext uri="{FF2B5EF4-FFF2-40B4-BE49-F238E27FC236}">
                <a16:creationId xmlns="" xmlns:a16="http://schemas.microsoft.com/office/drawing/2014/main" id="{19651D00-5231-1475-EF0E-D4B015E94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09764"/>
              </p:ext>
            </p:extLst>
          </p:nvPr>
        </p:nvGraphicFramePr>
        <p:xfrm>
          <a:off x="3486161" y="984329"/>
          <a:ext cx="8362077" cy="503914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467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4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2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/>
                        <a:t>Налоговая декларация по налогу, уплачиваемому в связи с применением упрощенной системы налогообложения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КНД 1152017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014963442"/>
                  </a:ext>
                </a:extLst>
              </a:tr>
              <a:tr h="357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Персонифицированные сведения о физических лицах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КНД 1151162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15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Единая (упрощенная) налоговая декларация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КНД 1151085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Расчет сумм налога на доходы физических лиц, исчисленных и удержанных налоговым агентом (форма 6-НДФЛ)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КНД 1151100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8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Расчет по страховым взносам                                                                             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144000"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/>
                        <a:t>       КНД 1151111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144000" anchor="ctr"/>
                </a:tc>
              </a:tr>
              <a:tr h="357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Налоговая декларация по налогу на доходы физических лиц (3-НДФЛ) 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 КНД 1151020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</a:tr>
              <a:tr h="357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Налоговая декларация по единому сельскохозяйственному налогу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КНД  1151059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</a:tr>
              <a:tr h="357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Налоговая декларация по водному налогу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КНД 1151072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</a:tr>
              <a:tr h="357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Налоговая декларация по налогу на добычу полезных ископаемых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КНД 1151054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</a:tr>
              <a:tr h="357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Расчет регулярных платежей за пользование недрами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иные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КНД 1151026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/>
                </a:tc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538042-01BB-1B18-54BD-A1C0940108D6}"/>
              </a:ext>
            </a:extLst>
          </p:cNvPr>
          <p:cNvSpPr txBox="1"/>
          <p:nvPr/>
        </p:nvSpPr>
        <p:spPr>
          <a:xfrm>
            <a:off x="866657" y="784115"/>
            <a:ext cx="2368806" cy="25237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С </a:t>
            </a:r>
            <a:r>
              <a:rPr lang="ru-RU" sz="2000" b="1" dirty="0" smtClean="0">
                <a:solidFill>
                  <a:srgbClr val="00B050"/>
                </a:solidFill>
              </a:rPr>
              <a:t>2024 года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доступно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направление налоговой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отчетности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через интерактивный сервис «Личный кабинет налогоплательщика индивидуального предпринимателя»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908" y="3725939"/>
            <a:ext cx="604539" cy="6045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913847" y="4914645"/>
            <a:ext cx="2411699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Представление налоговой отчетности через сервис </a:t>
            </a:r>
          </a:p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«Личный кабинет </a:t>
            </a:r>
            <a:r>
              <a:rPr lang="ru-RU" sz="9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ИП»</a:t>
            </a:r>
            <a:endParaRPr lang="ru-RU" sz="1000" b="1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538042-01BB-1B18-54BD-A1C0940108D6}"/>
              </a:ext>
            </a:extLst>
          </p:cNvPr>
          <p:cNvSpPr txBox="1"/>
          <p:nvPr/>
        </p:nvSpPr>
        <p:spPr>
          <a:xfrm>
            <a:off x="819705" y="4354444"/>
            <a:ext cx="2368806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Реализована возможность представления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20 форм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документов НБО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8064395F-524F-AA4C-CE5C-A140C24C960E}"/>
              </a:ext>
            </a:extLst>
          </p:cNvPr>
          <p:cNvSpPr/>
          <p:nvPr/>
        </p:nvSpPr>
        <p:spPr>
          <a:xfrm>
            <a:off x="3188511" y="891612"/>
            <a:ext cx="2675242" cy="5804121"/>
          </a:xfrm>
          <a:prstGeom prst="rect">
            <a:avLst/>
          </a:prstGeom>
          <a:solidFill>
            <a:srgbClr val="00B050">
              <a:alpha val="10000"/>
            </a:srgb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28100"/>
      </p:ext>
    </p:extLst>
  </p:cSld>
  <p:clrMapOvr>
    <a:masterClrMapping/>
  </p:clrMapOvr>
  <p:transition spd="slow" advTm="7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67" y="224853"/>
            <a:ext cx="10004077" cy="22159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Интернет-сервис «личный кабинет индивидуального предпринимателя»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828937" y="2533567"/>
            <a:ext cx="220874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1219170">
              <a:lnSpc>
                <a:spcPct val="80000"/>
              </a:lnSpc>
              <a:defRPr/>
            </a:pP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Капустина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юлия</a:t>
            </a: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ивановна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538042-01BB-1B18-54BD-A1C0940108D6}"/>
              </a:ext>
            </a:extLst>
          </p:cNvPr>
          <p:cNvSpPr txBox="1"/>
          <p:nvPr/>
        </p:nvSpPr>
        <p:spPr>
          <a:xfrm>
            <a:off x="898881" y="1101487"/>
            <a:ext cx="2212282" cy="51706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smtClean="0"/>
              <a:t>Возможность оперативно отслеживать статус камеральной налоговой проверки, с возможностью получения и последующего скачивания всех предусмотренных электронным документооборотом с налоговыми органами документов, подтверждающих отправку налоговой декларации в налоговый орган и результат ее обработки.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64" y="1030050"/>
            <a:ext cx="604539" cy="604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4438" y="5473680"/>
            <a:ext cx="826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Кнопка «Отправить документ» </a:t>
            </a:r>
            <a:r>
              <a:rPr lang="ru-RU" sz="1600" b="1" dirty="0" smtClean="0"/>
              <a:t> </a:t>
            </a:r>
            <a:r>
              <a:rPr lang="ru-RU" sz="1600" b="1" dirty="0"/>
              <a:t>доступна только для пользователей, авторизовавшихся в ЛК ИП по КЭП УЦ ФНС </a:t>
            </a:r>
            <a:r>
              <a:rPr lang="ru-RU" sz="1600" b="1" dirty="0" smtClean="0"/>
              <a:t>России</a:t>
            </a:r>
            <a:endParaRPr lang="ru-RU" sz="1600" b="1" dirty="0"/>
          </a:p>
        </p:txBody>
      </p:sp>
      <p:pic>
        <p:nvPicPr>
          <p:cNvPr id="13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4438" y="5463797"/>
            <a:ext cx="604539" cy="604539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8064395F-524F-AA4C-CE5C-A140C24C960E}"/>
              </a:ext>
            </a:extLst>
          </p:cNvPr>
          <p:cNvSpPr/>
          <p:nvPr/>
        </p:nvSpPr>
        <p:spPr>
          <a:xfrm>
            <a:off x="730264" y="790577"/>
            <a:ext cx="2380899" cy="5707889"/>
          </a:xfrm>
          <a:prstGeom prst="rect">
            <a:avLst/>
          </a:prstGeom>
          <a:solidFill>
            <a:srgbClr val="00B050">
              <a:alpha val="10000"/>
            </a:srgb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8899" t="10000" r="16637" b="31905"/>
          <a:stretch/>
        </p:blipFill>
        <p:spPr>
          <a:xfrm>
            <a:off x="3279780" y="1072131"/>
            <a:ext cx="8643850" cy="43817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98874" y="1172924"/>
            <a:ext cx="232562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Иванова Татьяна Петровна</a:t>
            </a:r>
          </a:p>
          <a:p>
            <a:r>
              <a:rPr lang="ru-RU" sz="1200" b="1" dirty="0" smtClean="0"/>
              <a:t>ИНН 92001231231</a:t>
            </a:r>
            <a:endParaRPr lang="ru-RU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913847" y="4914645"/>
            <a:ext cx="2411699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Представление налоговой отчетности через сервис </a:t>
            </a:r>
          </a:p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«Личный кабинет </a:t>
            </a:r>
            <a:r>
              <a:rPr lang="ru-RU" sz="9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ИП»</a:t>
            </a:r>
            <a:endParaRPr lang="ru-RU" sz="1000" b="1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28100"/>
      </p:ext>
    </p:extLst>
  </p:cSld>
  <p:clrMapOvr>
    <a:masterClrMapping/>
  </p:clrMapOvr>
  <p:transition spd="slow" advTm="70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623" t="19179" r="17899" b="5845"/>
          <a:stretch/>
        </p:blipFill>
        <p:spPr>
          <a:xfrm>
            <a:off x="3489712" y="924950"/>
            <a:ext cx="8130661" cy="54018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67" y="224853"/>
            <a:ext cx="10004077" cy="22159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Интернет-сервис «личный кабинет индивидуального предпринимателя»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828937" y="2533567"/>
            <a:ext cx="220874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1219170">
              <a:lnSpc>
                <a:spcPct val="80000"/>
              </a:lnSpc>
              <a:defRPr/>
            </a:pP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Капустина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юлия</a:t>
            </a: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ивановна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538042-01BB-1B18-54BD-A1C0940108D6}"/>
              </a:ext>
            </a:extLst>
          </p:cNvPr>
          <p:cNvSpPr txBox="1"/>
          <p:nvPr/>
        </p:nvSpPr>
        <p:spPr>
          <a:xfrm>
            <a:off x="896638" y="1233819"/>
            <a:ext cx="2368806" cy="4924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 smtClean="0"/>
              <a:t>Возможность оперативно отслеживать статус камеральной налоговой проверки, с возможностью получения и последующего скачивания всех предусмотренных электронным документооборотом с налоговыми органами документов, подтверждающих отправку налоговой декларации в налоговый орган и результат ее обработки.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324" y="1100907"/>
            <a:ext cx="604539" cy="6045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25988" y="694117"/>
            <a:ext cx="235345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Иванова Татьяна Петровна</a:t>
            </a:r>
          </a:p>
          <a:p>
            <a:r>
              <a:rPr lang="ru-RU" sz="1200" b="1" dirty="0" smtClean="0"/>
              <a:t>ИНН 92001231231</a:t>
            </a:r>
            <a:endParaRPr lang="ru-RU" sz="1200" b="1" dirty="0"/>
          </a:p>
        </p:txBody>
      </p:sp>
      <p:pic>
        <p:nvPicPr>
          <p:cNvPr id="13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5135" y="2585411"/>
            <a:ext cx="604539" cy="604539"/>
          </a:xfrm>
          <a:prstGeom prst="rect">
            <a:avLst/>
          </a:prstGeom>
        </p:spPr>
      </p:pic>
      <p:pic>
        <p:nvPicPr>
          <p:cNvPr id="15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5135" y="3658470"/>
            <a:ext cx="604539" cy="604539"/>
          </a:xfrm>
          <a:prstGeom prst="rect">
            <a:avLst/>
          </a:prstGeom>
        </p:spPr>
      </p:pic>
      <p:pic>
        <p:nvPicPr>
          <p:cNvPr id="16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5135" y="4684718"/>
            <a:ext cx="604539" cy="604539"/>
          </a:xfrm>
          <a:prstGeom prst="rect">
            <a:avLst/>
          </a:prstGeom>
        </p:spPr>
      </p:pic>
      <p:pic>
        <p:nvPicPr>
          <p:cNvPr id="17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5135" y="5630873"/>
            <a:ext cx="604539" cy="604539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8064395F-524F-AA4C-CE5C-A140C24C960E}"/>
              </a:ext>
            </a:extLst>
          </p:cNvPr>
          <p:cNvSpPr/>
          <p:nvPr/>
        </p:nvSpPr>
        <p:spPr>
          <a:xfrm>
            <a:off x="725175" y="924950"/>
            <a:ext cx="2540269" cy="5593589"/>
          </a:xfrm>
          <a:prstGeom prst="rect">
            <a:avLst/>
          </a:prstGeom>
          <a:solidFill>
            <a:srgbClr val="00B050">
              <a:alpha val="10000"/>
            </a:srgb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913847" y="4914645"/>
            <a:ext cx="2411699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Представление налоговой отчетности через сервис </a:t>
            </a:r>
          </a:p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«Личный кабинет </a:t>
            </a:r>
            <a:r>
              <a:rPr lang="ru-RU" sz="9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ИП»</a:t>
            </a:r>
            <a:endParaRPr lang="ru-RU" sz="1000" b="1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28100"/>
      </p:ext>
    </p:extLst>
  </p:cSld>
  <p:clrMapOvr>
    <a:masterClrMapping/>
  </p:clrMapOvr>
  <p:transition spd="slow" advTm="700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67" y="224853"/>
            <a:ext cx="10004077" cy="22159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Интернет-сервис «личный кабинет индивидуального предпринимателя»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828937" y="2533567"/>
            <a:ext cx="220874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1219170">
              <a:lnSpc>
                <a:spcPct val="80000"/>
              </a:lnSpc>
              <a:defRPr/>
            </a:pP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Капустина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юлия</a:t>
            </a: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ивановна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538042-01BB-1B18-54BD-A1C0940108D6}"/>
              </a:ext>
            </a:extLst>
          </p:cNvPr>
          <p:cNvSpPr txBox="1"/>
          <p:nvPr/>
        </p:nvSpPr>
        <p:spPr>
          <a:xfrm>
            <a:off x="1263717" y="1233691"/>
            <a:ext cx="2368806" cy="15696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 smtClean="0"/>
              <a:t>Перечень документов, доступных для отправки в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«Личном кабинете индивидуального предпринимателя»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8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178" y="1468390"/>
            <a:ext cx="604539" cy="6045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826877" y="5104591"/>
            <a:ext cx="219126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lvl="0" defTabSz="1219170">
              <a:lnSpc>
                <a:spcPct val="80000"/>
              </a:lnSpc>
              <a:defRPr/>
            </a:pP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Практические аспекты применения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эектронных</a:t>
            </a: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</a:t>
            </a: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сервисов ФНС России</a:t>
            </a:r>
            <a:endParaRPr lang="ru-RU" sz="1000" b="1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B538042-01BB-1B18-54BD-A1C0940108D6}"/>
              </a:ext>
            </a:extLst>
          </p:cNvPr>
          <p:cNvSpPr txBox="1"/>
          <p:nvPr/>
        </p:nvSpPr>
        <p:spPr>
          <a:xfrm>
            <a:off x="1058480" y="3590590"/>
            <a:ext cx="2623365" cy="1015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 smtClean="0"/>
              <a:t>Необходимо авторизоваться в ЛК ИП </a:t>
            </a:r>
          </a:p>
          <a:p>
            <a:pPr algn="ctr"/>
            <a:r>
              <a:rPr lang="ru-RU" sz="1600" dirty="0" smtClean="0"/>
              <a:t>с помощью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КЭП УЦ ФНС </a:t>
            </a:r>
            <a:r>
              <a:rPr lang="ru-RU" b="1" dirty="0" smtClean="0">
                <a:solidFill>
                  <a:srgbClr val="00B050"/>
                </a:solidFill>
              </a:rPr>
              <a:t>России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277" y="984082"/>
            <a:ext cx="7610775" cy="5009191"/>
          </a:xfrm>
          <a:prstGeom prst="rect">
            <a:avLst/>
          </a:prstGeom>
        </p:spPr>
      </p:pic>
      <p:pic>
        <p:nvPicPr>
          <p:cNvPr id="13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177" y="3220750"/>
            <a:ext cx="604539" cy="604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913847" y="4914645"/>
            <a:ext cx="2411699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Представление налоговой отчетности через сервис </a:t>
            </a:r>
          </a:p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«Личный кабинет </a:t>
            </a:r>
            <a:r>
              <a:rPr lang="ru-RU" sz="9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ИП»</a:t>
            </a:r>
            <a:endParaRPr lang="ru-RU" sz="1000" b="1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28100"/>
      </p:ext>
    </p:extLst>
  </p:cSld>
  <p:clrMapOvr>
    <a:masterClrMapping/>
  </p:clrMapOvr>
  <p:transition spd="slow" advTm="7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8064395F-524F-AA4C-CE5C-A140C24C960E}"/>
              </a:ext>
            </a:extLst>
          </p:cNvPr>
          <p:cNvSpPr/>
          <p:nvPr/>
        </p:nvSpPr>
        <p:spPr>
          <a:xfrm rot="5400000">
            <a:off x="7267466" y="-93610"/>
            <a:ext cx="2675242" cy="6198464"/>
          </a:xfrm>
          <a:prstGeom prst="rect">
            <a:avLst/>
          </a:prstGeom>
          <a:solidFill>
            <a:srgbClr val="00B050">
              <a:alpha val="10000"/>
            </a:srgb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47" y="192478"/>
            <a:ext cx="10004077" cy="22159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Интернет-сервис «личный кабинет индивидуального предпринимателя»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828937" y="2533567"/>
            <a:ext cx="220874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1219170">
              <a:lnSpc>
                <a:spcPct val="80000"/>
              </a:lnSpc>
              <a:defRPr/>
            </a:pP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Капустина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юлия</a:t>
            </a: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ивановна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538042-01BB-1B18-54BD-A1C0940108D6}"/>
              </a:ext>
            </a:extLst>
          </p:cNvPr>
          <p:cNvSpPr txBox="1"/>
          <p:nvPr/>
        </p:nvSpPr>
        <p:spPr>
          <a:xfrm>
            <a:off x="8163211" y="2522889"/>
            <a:ext cx="357166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Программа «Налогоплательщик   ЮЛ»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826877" y="5104591"/>
            <a:ext cx="219126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lvl="0" defTabSz="1219170">
              <a:lnSpc>
                <a:spcPct val="80000"/>
              </a:lnSpc>
              <a:defRPr/>
            </a:pP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Практически </a:t>
            </a: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аспекты применения электронных сервисов ФНС России</a:t>
            </a:r>
            <a:endParaRPr lang="ru-RU" sz="1000" b="1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8064395F-524F-AA4C-CE5C-A140C24C960E}"/>
              </a:ext>
            </a:extLst>
          </p:cNvPr>
          <p:cNvSpPr/>
          <p:nvPr/>
        </p:nvSpPr>
        <p:spPr>
          <a:xfrm>
            <a:off x="909927" y="2758965"/>
            <a:ext cx="5806991" cy="3909963"/>
          </a:xfrm>
          <a:prstGeom prst="rect">
            <a:avLst/>
          </a:prstGeom>
          <a:solidFill>
            <a:srgbClr val="00B050">
              <a:alpha val="10000"/>
            </a:srgb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930416" y="4971291"/>
            <a:ext cx="2411699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Представление налоговой отчетности через сервис </a:t>
            </a:r>
          </a:p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«Личный кабинет </a:t>
            </a:r>
            <a:r>
              <a:rPr lang="ru-RU" sz="9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ИП»</a:t>
            </a:r>
            <a:endParaRPr lang="ru-RU" sz="1000" b="1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7863" t="7679" b="5379"/>
          <a:stretch/>
        </p:blipFill>
        <p:spPr>
          <a:xfrm>
            <a:off x="863630" y="566560"/>
            <a:ext cx="4889807" cy="2751175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42" b="6763"/>
          <a:stretch/>
        </p:blipFill>
        <p:spPr>
          <a:xfrm>
            <a:off x="3139709" y="1962772"/>
            <a:ext cx="5086640" cy="2894978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4"/>
          <a:srcRect b="9871"/>
          <a:stretch/>
        </p:blipFill>
        <p:spPr>
          <a:xfrm>
            <a:off x="6687156" y="4088564"/>
            <a:ext cx="5017163" cy="2563695"/>
          </a:xfrm>
          <a:prstGeom prst="rect">
            <a:avLst/>
          </a:prstGeom>
        </p:spPr>
      </p:pic>
      <p:pic>
        <p:nvPicPr>
          <p:cNvPr id="18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4903" y="3368651"/>
            <a:ext cx="604539" cy="604539"/>
          </a:xfrm>
          <a:prstGeom prst="rect">
            <a:avLst/>
          </a:prstGeom>
        </p:spPr>
      </p:pic>
      <p:pic>
        <p:nvPicPr>
          <p:cNvPr id="14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424" y="4857750"/>
            <a:ext cx="604539" cy="60453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716918" y="1088833"/>
            <a:ext cx="3790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hlinkClick r:id="rId7"/>
              </a:rPr>
              <a:t>www.nalog.gov.ru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7087" y="546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Сервис размещен </a:t>
            </a:r>
            <a:r>
              <a:rPr lang="ru-RU" b="1" dirty="0">
                <a:solidFill>
                  <a:srgbClr val="00B050"/>
                </a:solidFill>
              </a:rPr>
              <a:t>на официальном сайте ФНС России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9297"/>
      </p:ext>
    </p:extLst>
  </p:cSld>
  <p:clrMapOvr>
    <a:masterClrMapping/>
  </p:clrMapOvr>
  <p:transition spd="slow" advTm="7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47" y="192478"/>
            <a:ext cx="10004077" cy="22159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Интернет-сервис «личный кабинет индивидуального предпринимателя»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828937" y="2533567"/>
            <a:ext cx="220874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1219170">
              <a:lnSpc>
                <a:spcPct val="80000"/>
              </a:lnSpc>
              <a:defRPr/>
            </a:pP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Капустина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юлия</a:t>
            </a: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ивановна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graphicFrame>
        <p:nvGraphicFramePr>
          <p:cNvPr id="10" name="Таблица 30">
            <a:extLst>
              <a:ext uri="{FF2B5EF4-FFF2-40B4-BE49-F238E27FC236}">
                <a16:creationId xmlns="" xmlns:a16="http://schemas.microsoft.com/office/drawing/2014/main" id="{19651D00-5231-1475-EF0E-D4B015E94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00838"/>
              </p:ext>
            </p:extLst>
          </p:nvPr>
        </p:nvGraphicFramePr>
        <p:xfrm>
          <a:off x="3486799" y="1560428"/>
          <a:ext cx="8362077" cy="361861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05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67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8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67302000</a:t>
                      </a:r>
                      <a:endParaRPr lang="ru-RU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39370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Балаклавский муниципальный округ</a:t>
                      </a:r>
                    </a:p>
                  </a:txBody>
                  <a:tcPr marL="64770" marR="39370" marT="39370" marB="64770"/>
                </a:tc>
                <a:extLst>
                  <a:ext uri="{0D108BD9-81ED-4DB2-BD59-A6C34878D82A}">
                    <a16:rowId xmlns="" xmlns:a16="http://schemas.microsoft.com/office/drawing/2014/main" val="3014963442"/>
                  </a:ext>
                </a:extLst>
              </a:tr>
              <a:tr h="35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67304000</a:t>
                      </a:r>
                      <a:endParaRPr lang="ru-RU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39370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Город  </a:t>
                      </a:r>
                      <a:r>
                        <a:rPr lang="ru-RU" sz="16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Инкерман</a:t>
                      </a:r>
                      <a:endParaRPr lang="ru-RU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39370" marT="39370" marB="6477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67306000</a:t>
                      </a:r>
                      <a:endParaRPr lang="ru-RU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39370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Орлиновский</a:t>
                      </a:r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</a:t>
                      </a:r>
                    </a:p>
                  </a:txBody>
                  <a:tcPr marL="64770" marR="39370" marT="39370" marB="6477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67308000</a:t>
                      </a:r>
                      <a:endParaRPr lang="ru-RU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39370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Терновский муниципальный округ</a:t>
                      </a:r>
                    </a:p>
                  </a:txBody>
                  <a:tcPr marL="64770" marR="39370" marT="39370" marB="6477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67310000</a:t>
                      </a:r>
                      <a:endParaRPr lang="ru-RU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39370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Гагаринский муниципальный округ</a:t>
                      </a:r>
                    </a:p>
                  </a:txBody>
                  <a:tcPr marL="64770" marR="39370" marT="39370" marB="64770"/>
                </a:tc>
              </a:tr>
              <a:tr h="35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67312000</a:t>
                      </a:r>
                      <a:endParaRPr lang="ru-RU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39370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Ленинский муниципальный округ</a:t>
                      </a:r>
                    </a:p>
                  </a:txBody>
                  <a:tcPr marL="64770" marR="39370" marT="39370" marB="64770"/>
                </a:tc>
              </a:tr>
              <a:tr h="35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67314000</a:t>
                      </a:r>
                      <a:endParaRPr lang="ru-RU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39370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Нахимовский муниципальный округ</a:t>
                      </a:r>
                    </a:p>
                  </a:txBody>
                  <a:tcPr marL="64770" marR="39370" marT="39370" marB="64770"/>
                </a:tc>
              </a:tr>
              <a:tr h="35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67316000</a:t>
                      </a:r>
                      <a:endParaRPr lang="ru-RU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39370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Верхнесадовский</a:t>
                      </a:r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</a:t>
                      </a:r>
                    </a:p>
                  </a:txBody>
                  <a:tcPr marL="64770" marR="39370" marT="39370" marB="64770"/>
                </a:tc>
              </a:tr>
              <a:tr h="35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67318000</a:t>
                      </a:r>
                      <a:endParaRPr lang="ru-RU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39370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Андреевский муниципальный округ</a:t>
                      </a:r>
                    </a:p>
                  </a:txBody>
                  <a:tcPr marL="64770" marR="39370" marT="39370" marB="64770"/>
                </a:tc>
              </a:tr>
              <a:tr h="35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67320000</a:t>
                      </a:r>
                      <a:endParaRPr lang="ru-RU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39370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Качинский</a:t>
                      </a:r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</a:t>
                      </a:r>
                    </a:p>
                  </a:txBody>
                  <a:tcPr marL="64770" marR="39370" marT="39370" marB="64770"/>
                </a:tc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538042-01BB-1B18-54BD-A1C0940108D6}"/>
              </a:ext>
            </a:extLst>
          </p:cNvPr>
          <p:cNvSpPr txBox="1"/>
          <p:nvPr/>
        </p:nvSpPr>
        <p:spPr>
          <a:xfrm>
            <a:off x="934172" y="2557418"/>
            <a:ext cx="2368806" cy="14157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Заполнение поля ОКТМО</a:t>
            </a: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месту нахождения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ИП</a:t>
            </a:r>
            <a:r>
              <a:rPr lang="ru-RU" sz="1600" b="1" dirty="0" smtClean="0">
                <a:hlinkClick r:id="rId2"/>
              </a:rPr>
              <a:t>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826877" y="5104591"/>
            <a:ext cx="219126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lvl="0" defTabSz="1219170">
              <a:lnSpc>
                <a:spcPct val="80000"/>
              </a:lnSpc>
              <a:defRPr/>
            </a:pP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Практически </a:t>
            </a: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аспекты применения электронных сервисов ФНС России</a:t>
            </a:r>
            <a:endParaRPr lang="ru-RU" sz="1000" b="1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8064395F-524F-AA4C-CE5C-A140C24C960E}"/>
              </a:ext>
            </a:extLst>
          </p:cNvPr>
          <p:cNvSpPr/>
          <p:nvPr/>
        </p:nvSpPr>
        <p:spPr>
          <a:xfrm>
            <a:off x="3449172" y="1490752"/>
            <a:ext cx="2675242" cy="3909963"/>
          </a:xfrm>
          <a:prstGeom prst="rect">
            <a:avLst/>
          </a:prstGeom>
          <a:solidFill>
            <a:srgbClr val="00B050">
              <a:alpha val="10000"/>
            </a:srgb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930416" y="4971291"/>
            <a:ext cx="2411699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Представление налоговой отчетности через сервис </a:t>
            </a:r>
          </a:p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«Личный кабинет </a:t>
            </a:r>
            <a:r>
              <a:rPr lang="ru-RU" sz="9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ИП»</a:t>
            </a:r>
            <a:endParaRPr lang="ru-RU" sz="1000" b="1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pic>
        <p:nvPicPr>
          <p:cNvPr id="14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3908" y="4796176"/>
            <a:ext cx="604539" cy="6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81647"/>
      </p:ext>
    </p:extLst>
  </p:cSld>
  <p:clrMapOvr>
    <a:masterClrMapping/>
  </p:clrMapOvr>
  <p:transition spd="slow" advTm="7000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="" xmlns:a16="http://schemas.microsoft.com/office/drawing/2014/main" id="{8064395F-524F-AA4C-CE5C-A140C24C960E}"/>
              </a:ext>
            </a:extLst>
          </p:cNvPr>
          <p:cNvSpPr/>
          <p:nvPr/>
        </p:nvSpPr>
        <p:spPr>
          <a:xfrm>
            <a:off x="765810" y="593124"/>
            <a:ext cx="11158460" cy="5943600"/>
          </a:xfrm>
          <a:prstGeom prst="rect">
            <a:avLst/>
          </a:prstGeom>
          <a:solidFill>
            <a:srgbClr val="00B050">
              <a:alpha val="10000"/>
            </a:srgb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67" y="224853"/>
            <a:ext cx="10004077" cy="22159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Интернет-сервис «личный кабинет индивидуального предпринимателя»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828937" y="2533567"/>
            <a:ext cx="220874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1219170">
              <a:lnSpc>
                <a:spcPct val="80000"/>
              </a:lnSpc>
              <a:defRPr/>
            </a:pP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Капустина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юлия</a:t>
            </a:r>
            <a:r>
              <a:rPr lang="ru-RU" sz="10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</a:t>
            </a:r>
            <a:r>
              <a:rPr lang="ru-RU" sz="1000" b="1" cap="all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ивановна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B538042-01BB-1B18-54BD-A1C0940108D6}"/>
              </a:ext>
            </a:extLst>
          </p:cNvPr>
          <p:cNvSpPr txBox="1"/>
          <p:nvPr/>
        </p:nvSpPr>
        <p:spPr>
          <a:xfrm>
            <a:off x="5877405" y="1006274"/>
            <a:ext cx="5354596" cy="1015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 smtClean="0"/>
              <a:t>Необходимо выбрать пункт «Сформировать уведомление об исчисленных суммах»</a:t>
            </a:r>
          </a:p>
          <a:p>
            <a:pPr algn="ctr"/>
            <a:r>
              <a:rPr lang="ru-RU" sz="1600" dirty="0" smtClean="0"/>
              <a:t> в разделе «Жизненные ситуации»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ЛК ИП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9721" t="11346" r="11390" b="8267"/>
          <a:stretch/>
        </p:blipFill>
        <p:spPr>
          <a:xfrm>
            <a:off x="765810" y="733807"/>
            <a:ext cx="4686300" cy="2686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8934" t="19054" r="16873" b="7165"/>
          <a:stretch/>
        </p:blipFill>
        <p:spPr>
          <a:xfrm>
            <a:off x="5558743" y="2367915"/>
            <a:ext cx="5744748" cy="3714167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5558743" y="1891114"/>
            <a:ext cx="694650" cy="49375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4418" y="1662056"/>
            <a:ext cx="359881" cy="359881"/>
          </a:xfrm>
          <a:prstGeom prst="rect">
            <a:avLst/>
          </a:prstGeom>
        </p:spPr>
      </p:pic>
      <p:pic>
        <p:nvPicPr>
          <p:cNvPr id="15" name="Graphic 17" descr="Badge Tick1 outline">
            <a:extLst>
              <a:ext uri="{FF2B5EF4-FFF2-40B4-BE49-F238E27FC236}">
                <a16:creationId xmlns="" xmlns:a16="http://schemas.microsoft.com/office/drawing/2014/main" id="{A0434F2B-9CDD-E3CC-3C73-75C8C27AE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4269" y="5014244"/>
            <a:ext cx="359881" cy="3598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B538042-01BB-1B18-54BD-A1C0940108D6}"/>
              </a:ext>
            </a:extLst>
          </p:cNvPr>
          <p:cNvSpPr txBox="1"/>
          <p:nvPr/>
        </p:nvSpPr>
        <p:spPr>
          <a:xfrm>
            <a:off x="1171930" y="4455521"/>
            <a:ext cx="3746060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 smtClean="0"/>
              <a:t>Уведомление может быть  подписано как </a:t>
            </a:r>
            <a:r>
              <a:rPr lang="ru-RU" sz="1600" dirty="0"/>
              <a:t>к</a:t>
            </a:r>
            <a:r>
              <a:rPr lang="ru-RU" sz="1600" dirty="0" smtClean="0"/>
              <a:t>валифицированной электронной подписью, так и неквалифицированной электронной подписью, используемой в Личном кабинете физического лица.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96A4D57-4A9A-034B-0D47-D0EDEA6523F7}"/>
              </a:ext>
            </a:extLst>
          </p:cNvPr>
          <p:cNvSpPr txBox="1"/>
          <p:nvPr/>
        </p:nvSpPr>
        <p:spPr>
          <a:xfrm rot="16200000">
            <a:off x="-913847" y="4914645"/>
            <a:ext cx="2411699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Представление налоговой отчетности через сервис </a:t>
            </a:r>
          </a:p>
          <a:p>
            <a:pPr defTabSz="1012352">
              <a:lnSpc>
                <a:spcPct val="100000"/>
              </a:lnSpc>
              <a:defRPr/>
            </a:pPr>
            <a:r>
              <a:rPr lang="ru-RU" sz="9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«Личный кабинет </a:t>
            </a:r>
            <a:r>
              <a:rPr lang="ru-RU" sz="900" b="1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ИП»</a:t>
            </a:r>
            <a:endParaRPr lang="ru-RU" sz="1000" b="1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2283"/>
      </p:ext>
    </p:extLst>
  </p:cSld>
  <p:clrMapOvr>
    <a:masterClrMapping/>
  </p:clrMapOvr>
  <p:transition spd="slow" advTm="7000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NS-20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1FC"/>
      </a:accent1>
      <a:accent2>
        <a:srgbClr val="5494FC"/>
      </a:accent2>
      <a:accent3>
        <a:srgbClr val="8CB7FB"/>
      </a:accent3>
      <a:accent4>
        <a:srgbClr val="B5D1FA"/>
      </a:accent4>
      <a:accent5>
        <a:srgbClr val="D1E3F9"/>
      </a:accent5>
      <a:accent6>
        <a:srgbClr val="DEEBF7"/>
      </a:accent6>
      <a:hlink>
        <a:srgbClr val="0561FC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0"/>
                </a:schemeClr>
              </a:gs>
              <a:gs pos="23000">
                <a:schemeClr val="accent1"/>
              </a:gs>
            </a:gsLst>
            <a:lin ang="0" scaled="0"/>
          </a:gradFill>
          <a:prstDash val="solid"/>
        </a:ln>
      </a:spPr>
      <a:bodyPr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gradFill>
          <a:gsLst>
            <a:gs pos="0">
              <a:schemeClr val="bg1">
                <a:alpha val="99000"/>
              </a:schemeClr>
            </a:gs>
            <a:gs pos="41000">
              <a:schemeClr val="bg1">
                <a:alpha val="0"/>
              </a:schemeClr>
            </a:gs>
          </a:gsLst>
          <a:lin ang="3600000" scaled="0"/>
        </a:gradFill>
        <a:ln w="6350">
          <a:solidFill>
            <a:schemeClr val="bg1">
              <a:lumMod val="85000"/>
            </a:schemeClr>
          </a:solidFill>
          <a:prstDash val="solid"/>
          <a:tailEnd type="none"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6858</TotalTime>
  <Words>545</Words>
  <Application>Microsoft Office PowerPoint</Application>
  <PresentationFormat>Широкоэкранный</PresentationFormat>
  <Paragraphs>107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Golos Text</vt:lpstr>
      <vt:lpstr>Arial</vt:lpstr>
      <vt:lpstr>Office Theme</vt:lpstr>
      <vt:lpstr>Презентация PowerPoint</vt:lpstr>
      <vt:lpstr>Интернет-сервис «личный кабинет индивидуального предпринимателя»</vt:lpstr>
      <vt:lpstr>Интернет-сервис «личный кабинет индивидуального предпринимателя»</vt:lpstr>
      <vt:lpstr>Интернет-сервис «личный кабинет индивидуального предпринимателя»</vt:lpstr>
      <vt:lpstr>Интернет-сервис «личный кабинет индивидуального предпринимателя»</vt:lpstr>
      <vt:lpstr>Интернет-сервис «личный кабинет индивидуального предпринимателя»</vt:lpstr>
      <vt:lpstr>Интернет-сервис «личный кабинет индивидуального предпринимателя»</vt:lpstr>
      <vt:lpstr>Интернет-сервис «личный кабинет индивидуального предпринимателя»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ФНС России</dc:title>
  <dc:creator>Hamlet Markarian</dc:creator>
  <cp:lastModifiedBy>Капустина Юлия Ивановна</cp:lastModifiedBy>
  <cp:revision>1137</cp:revision>
  <cp:lastPrinted>2024-08-16T08:26:34Z</cp:lastPrinted>
  <dcterms:created xsi:type="dcterms:W3CDTF">2023-10-26T17:06:29Z</dcterms:created>
  <dcterms:modified xsi:type="dcterms:W3CDTF">2025-03-25T12:42:32Z</dcterms:modified>
</cp:coreProperties>
</file>